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69" r:id="rId5"/>
    <p:sldId id="268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4354"/>
  </p:normalViewPr>
  <p:slideViewPr>
    <p:cSldViewPr snapToGrid="0" snapToObjects="1">
      <p:cViewPr varScale="1">
        <p:scale>
          <a:sx n="107" d="100"/>
          <a:sy n="107" d="100"/>
        </p:scale>
        <p:origin x="1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svg"/><Relationship Id="rId1" Type="http://schemas.openxmlformats.org/officeDocument/2006/relationships/image" Target="../media/image6.png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/>
            <a:t>Scientists </a:t>
          </a:r>
          <a:r>
            <a:rPr lang="en-US" b="1"/>
            <a:t>work together</a:t>
          </a:r>
          <a:r>
            <a:rPr lang="en-US"/>
            <a:t>,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b="1" dirty="0"/>
            <a:t>C. V. Raman </a:t>
          </a:r>
          <a:r>
            <a:rPr lang="en-US" dirty="0"/>
            <a:t>used electromagnetic waves to investigate the </a:t>
          </a:r>
          <a:r>
            <a:rPr lang="en-US" b="1" dirty="0"/>
            <a:t>structure of diamonds</a:t>
          </a:r>
          <a:r>
            <a:rPr lang="en-US" dirty="0"/>
            <a:t>.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He led a </a:t>
          </a:r>
          <a:r>
            <a:rPr lang="en-US" b="1" dirty="0"/>
            <a:t>team of scientists </a:t>
          </a:r>
          <a:r>
            <a:rPr lang="en-US" dirty="0"/>
            <a:t>in India, including </a:t>
          </a:r>
          <a:r>
            <a:rPr lang="en-US" b="1" dirty="0"/>
            <a:t>Anna Mani</a:t>
          </a:r>
          <a:r>
            <a:rPr lang="en-US" b="0" dirty="0"/>
            <a:t>, who did the experiments.</a:t>
          </a:r>
          <a:endParaRPr lang="en-US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Science isn’t made by </a:t>
          </a:r>
          <a:r>
            <a:rPr lang="en-US" sz="2100" b="1" kern="1200" dirty="0"/>
            <a:t>individuals</a:t>
          </a:r>
          <a:r>
            <a:rPr lang="en-US" sz="21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/>
            <a:t>Scientists </a:t>
          </a:r>
          <a:r>
            <a:rPr lang="en-US" sz="2100" b="1" kern="1200"/>
            <a:t>work together</a:t>
          </a:r>
          <a:r>
            <a:rPr lang="en-US" sz="2100" kern="1200"/>
            <a:t>,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b="1" kern="1200" dirty="0"/>
            <a:t>C. V. Raman </a:t>
          </a:r>
          <a:r>
            <a:rPr lang="en-US" sz="2100" kern="1200" dirty="0"/>
            <a:t>used electromagnetic waves to investigate the </a:t>
          </a:r>
          <a:r>
            <a:rPr lang="en-US" sz="2100" b="1" kern="1200" dirty="0"/>
            <a:t>structure of diamonds</a:t>
          </a:r>
          <a:r>
            <a:rPr lang="en-US" sz="2100" kern="1200" dirty="0"/>
            <a:t>.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100" kern="1200" dirty="0"/>
            <a:t>He led a </a:t>
          </a:r>
          <a:r>
            <a:rPr lang="en-US" sz="2100" b="1" kern="1200" dirty="0"/>
            <a:t>team of scientists </a:t>
          </a:r>
          <a:r>
            <a:rPr lang="en-US" sz="2100" kern="1200" dirty="0"/>
            <a:t>in India, including </a:t>
          </a:r>
          <a:r>
            <a:rPr lang="en-US" sz="2100" b="1" kern="1200" dirty="0"/>
            <a:t>Anna Mani</a:t>
          </a:r>
          <a:r>
            <a:rPr lang="en-US" sz="2100" b="0" kern="1200" dirty="0"/>
            <a:t>, who did the experiments.</a:t>
          </a:r>
          <a:endParaRPr lang="en-US" sz="2100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Diamond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Chemistry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4.2.3 Structure and bonding of carbon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4.2.3.1 Diamond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Chemistry: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1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08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75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8897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90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Andre_Geim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ildred_Dresselhaus" TargetMode="External"/><Relationship Id="rId11" Type="http://schemas.openxmlformats.org/officeDocument/2006/relationships/image" Target="../media/image17.jpeg"/><Relationship Id="rId5" Type="http://schemas.openxmlformats.org/officeDocument/2006/relationships/image" Target="../media/image14.jpeg"/><Relationship Id="rId10" Type="http://schemas.openxmlformats.org/officeDocument/2006/relationships/hyperlink" Target="https://en.wikipedia.org/wiki/Sumio_Iijima" TargetMode="External"/><Relationship Id="rId4" Type="http://schemas.openxmlformats.org/officeDocument/2006/relationships/hyperlink" Target="https://en.wikipedia.org/wiki/Walter_Lincoln_Hawkins" TargetMode="External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Diamond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Chemistry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FA719A7-7627-1F0A-F2AD-4AD3898C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2" y="834452"/>
            <a:ext cx="9032813" cy="971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What is a diamond?</a:t>
            </a:r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47E97563-F9B6-C9AF-73E4-936D095EFEBB}"/>
              </a:ext>
            </a:extLst>
          </p:cNvPr>
          <p:cNvSpPr/>
          <p:nvPr/>
        </p:nvSpPr>
        <p:spPr>
          <a:xfrm>
            <a:off x="513522" y="1806362"/>
            <a:ext cx="6212742" cy="4602863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In a diamond, the carbon atoms are structured in a </a:t>
            </a:r>
            <a:r>
              <a:rPr lang="en-US" sz="2700" b="1" dirty="0"/>
              <a:t>repeating cubic structure</a:t>
            </a:r>
            <a:r>
              <a:rPr lang="en-US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Each carbon atom forms </a:t>
            </a:r>
            <a:r>
              <a:rPr lang="en-US" sz="2700" b="1" dirty="0"/>
              <a:t>four covalent bonds</a:t>
            </a:r>
            <a:r>
              <a:rPr lang="en-US" sz="2700" dirty="0"/>
              <a:t> with other carbon atoms.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This makes diamonds </a:t>
            </a:r>
            <a:r>
              <a:rPr lang="en-US" sz="2700" b="1" dirty="0"/>
              <a:t>very</a:t>
            </a:r>
            <a:r>
              <a:rPr lang="en-US" sz="2700" dirty="0"/>
              <a:t> </a:t>
            </a:r>
            <a:r>
              <a:rPr lang="en-US" sz="2700" b="1" dirty="0"/>
              <a:t>hard</a:t>
            </a:r>
            <a:r>
              <a:rPr lang="en-US" sz="2700" dirty="0"/>
              <a:t> and with a </a:t>
            </a:r>
            <a:r>
              <a:rPr lang="en-US" sz="2700" b="1" dirty="0"/>
              <a:t>high thermal conductivity</a:t>
            </a:r>
            <a:r>
              <a:rPr lang="en-US" sz="2700" dirty="0"/>
              <a:t>.</a:t>
            </a:r>
          </a:p>
        </p:txBody>
      </p:sp>
      <p:pic>
        <p:nvPicPr>
          <p:cNvPr id="11" name="Picture 10" descr="A picture containing wire, device, scale, black&#10;&#10;Description automatically generated">
            <a:extLst>
              <a:ext uri="{FF2B5EF4-FFF2-40B4-BE49-F238E27FC236}">
                <a16:creationId xmlns:a16="http://schemas.microsoft.com/office/drawing/2014/main" id="{590131B2-F766-750B-B285-E0AFAB8912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3390" y="3429000"/>
            <a:ext cx="3285889" cy="2980225"/>
          </a:xfrm>
          <a:prstGeom prst="rect">
            <a:avLst/>
          </a:prstGeom>
        </p:spPr>
      </p:pic>
      <p:pic>
        <p:nvPicPr>
          <p:cNvPr id="14" name="Picture 13" descr="A picture containing jewelled headdress&#10;&#10;Description automatically generated">
            <a:extLst>
              <a:ext uri="{FF2B5EF4-FFF2-40B4-BE49-F238E27FC236}">
                <a16:creationId xmlns:a16="http://schemas.microsoft.com/office/drawing/2014/main" id="{2D86FAE1-4AC2-B373-4BDE-FFB681CB228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7178" y="531673"/>
            <a:ext cx="3043906" cy="25493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875118"/>
            <a:ext cx="6943634" cy="11316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How do we know about diamonds?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43345" y="2123238"/>
            <a:ext cx="6943634" cy="4474623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The Indian chemist </a:t>
            </a:r>
            <a:r>
              <a:rPr lang="en-US" sz="2700" b="1" dirty="0"/>
              <a:t>C.V. Raman </a:t>
            </a:r>
            <a:r>
              <a:rPr lang="en-US" sz="2700" dirty="0"/>
              <a:t>used electromagnetic waves to investigate the structure of diamonds.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Raman identified different kinds of </a:t>
            </a:r>
            <a:r>
              <a:rPr lang="en-US" sz="2700" b="1" dirty="0"/>
              <a:t>symmetry </a:t>
            </a:r>
            <a:r>
              <a:rPr lang="en-US" sz="2700" dirty="0"/>
              <a:t>within diamond structures.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Raman had earlier won the 1930 Nobel Prize in Physics for developing these methods.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7307414" y="6372153"/>
            <a:ext cx="4746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Chandrasekhara Venkata Raman (1888–1970)</a:t>
            </a:r>
          </a:p>
        </p:txBody>
      </p:sp>
      <p:pic>
        <p:nvPicPr>
          <p:cNvPr id="4" name="Picture 3" descr="A person wearing a turban&#10;&#10;Description automatically generated with medium confidence">
            <a:extLst>
              <a:ext uri="{FF2B5EF4-FFF2-40B4-BE49-F238E27FC236}">
                <a16:creationId xmlns:a16="http://schemas.microsoft.com/office/drawing/2014/main" id="{F0CE9D9D-6502-0538-635D-9D182F02CA1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8624" y="657369"/>
            <a:ext cx="3523850" cy="5276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943634" cy="1131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don’t forget…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14823" y="1950869"/>
            <a:ext cx="6233852" cy="4474623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700" dirty="0"/>
              <a:t>Lots of scientists contributed to Raman’s diamond research.</a:t>
            </a:r>
          </a:p>
          <a:p>
            <a:endParaRPr lang="en-US" sz="2700" dirty="0"/>
          </a:p>
          <a:p>
            <a:r>
              <a:rPr lang="en-US" sz="2700" b="1" dirty="0"/>
              <a:t>Anna Mani </a:t>
            </a:r>
            <a:r>
              <a:rPr lang="en-US" sz="2700" dirty="0"/>
              <a:t>worked with Raman at the Indian Institute of Science in Bangalore.</a:t>
            </a:r>
          </a:p>
          <a:p>
            <a:endParaRPr lang="en-US" sz="2700" b="1" dirty="0"/>
          </a:p>
          <a:p>
            <a:r>
              <a:rPr lang="en-US" sz="2700" dirty="0"/>
              <a:t>Mani did experiments comparing the structure of </a:t>
            </a:r>
            <a:r>
              <a:rPr lang="en-US" sz="2700" b="1" dirty="0"/>
              <a:t>diamonds </a:t>
            </a:r>
            <a:r>
              <a:rPr lang="en-US" sz="2700" dirty="0"/>
              <a:t>and </a:t>
            </a:r>
            <a:r>
              <a:rPr lang="en-US" sz="2700" b="1" dirty="0"/>
              <a:t>rubies</a:t>
            </a:r>
            <a:r>
              <a:rPr lang="en-US" sz="2700" dirty="0"/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picture containing person, outdoor, old&#10;&#10;Description automatically generated">
            <a:extLst>
              <a:ext uri="{FF2B5EF4-FFF2-40B4-BE49-F238E27FC236}">
                <a16:creationId xmlns:a16="http://schemas.microsoft.com/office/drawing/2014/main" id="{31E4FFD5-F737-F775-A397-2B04986DE0B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0610" y="477396"/>
            <a:ext cx="3438979" cy="554529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A2E2C4E-1300-2C03-BC36-6DDCD694DE93}"/>
              </a:ext>
            </a:extLst>
          </p:cNvPr>
          <p:cNvSpPr/>
          <p:nvPr/>
        </p:nvSpPr>
        <p:spPr>
          <a:xfrm>
            <a:off x="8414080" y="6372153"/>
            <a:ext cx="25329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Anna Mani (1918–2001)</a:t>
            </a:r>
          </a:p>
        </p:txBody>
      </p:sp>
    </p:spTree>
    <p:extLst>
      <p:ext uri="{BB962C8B-B14F-4D97-AF65-F5344CB8AC3E}">
        <p14:creationId xmlns:p14="http://schemas.microsoft.com/office/powerpoint/2010/main" val="248045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6871708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343774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12163" y="2867169"/>
            <a:ext cx="2277769" cy="2277769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3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6236681" y="2800955"/>
            <a:ext cx="2284897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8"/>
            <a:ext cx="2410198" cy="1215123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Andre </a:t>
            </a:r>
            <a:r>
              <a:rPr lang="en-US" sz="2200" b="1" dirty="0" err="1"/>
              <a:t>Geim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(Russia, Netherlands, and UK)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8"/>
            <a:ext cx="2410198" cy="12007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Walter Lincoln Hawkins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(USA)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Mildred </a:t>
            </a:r>
            <a:r>
              <a:rPr lang="en-US" sz="2200" b="1" dirty="0" err="1"/>
              <a:t>Dresselhaus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(USA)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Sumio</a:t>
            </a:r>
            <a:r>
              <a:rPr lang="en-US" sz="2200" b="1" dirty="0"/>
              <a:t> </a:t>
            </a:r>
            <a:r>
              <a:rPr lang="en-US" sz="2200" b="1" dirty="0" err="1"/>
              <a:t>Iijima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313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to understand the structure and bonding of carbon atoms. Here are just a few:</a:t>
            </a:r>
          </a:p>
        </p:txBody>
      </p:sp>
      <p:pic>
        <p:nvPicPr>
          <p:cNvPr id="2" name="Picture 1">
            <a:hlinkClick r:id="rId10"/>
            <a:extLst>
              <a:ext uri="{FF2B5EF4-FFF2-40B4-BE49-F238E27FC236}">
                <a16:creationId xmlns:a16="http://schemas.microsoft.com/office/drawing/2014/main" id="{39EED953-1A1B-40BD-F08C-A9FA6FC0DF5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4932" y="2814296"/>
            <a:ext cx="2383516" cy="2383516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Diamond</a:t>
            </a:r>
          </a:p>
          <a:p>
            <a:endParaRPr lang="en-US" b="1" dirty="0"/>
          </a:p>
          <a:p>
            <a:r>
              <a:rPr lang="en-US" b="1" dirty="0"/>
              <a:t>AQA Chemistry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4.2.3 Structure and bonding of carbon</a:t>
            </a:r>
          </a:p>
          <a:p>
            <a:r>
              <a:rPr lang="en-US" dirty="0"/>
              <a:t>4.2.3.1 Diamond</a:t>
            </a:r>
          </a:p>
          <a:p>
            <a:endParaRPr lang="en-US" dirty="0"/>
          </a:p>
          <a:p>
            <a:r>
              <a:rPr lang="en-US" dirty="0"/>
              <a:t>GCSE Chemistry: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1932</TotalTime>
  <Words>398</Words>
  <Application>Microsoft Macintosh PowerPoint</Application>
  <PresentationFormat>Widescreen</PresentationFormat>
  <Paragraphs>69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Diamond </vt:lpstr>
      <vt:lpstr>What is a diamond?</vt:lpstr>
      <vt:lpstr>How do we know about diamonds?</vt:lpstr>
      <vt:lpstr>And don’t forget…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222</cp:revision>
  <dcterms:created xsi:type="dcterms:W3CDTF">2022-06-21T10:18:19Z</dcterms:created>
  <dcterms:modified xsi:type="dcterms:W3CDTF">2022-09-14T13:19:53Z</dcterms:modified>
</cp:coreProperties>
</file>